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72" r:id="rId9"/>
    <p:sldId id="273" r:id="rId10"/>
    <p:sldId id="275" r:id="rId11"/>
    <p:sldId id="276" r:id="rId12"/>
    <p:sldId id="274" r:id="rId13"/>
    <p:sldId id="267" r:id="rId14"/>
    <p:sldId id="277" r:id="rId15"/>
    <p:sldId id="270" r:id="rId16"/>
    <p:sldId id="269" r:id="rId17"/>
    <p:sldId id="264" r:id="rId18"/>
    <p:sldId id="265" r:id="rId19"/>
    <p:sldId id="266" r:id="rId20"/>
    <p:sldId id="268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6B098-6617-4432-AA97-7D061FEC4883}" type="doc">
      <dgm:prSet loTypeId="urn:microsoft.com/office/officeart/2005/8/layout/StepDown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8FFA3D5-8D9C-4821-9D7A-C476A3C0BE70}">
      <dgm:prSet phldrT="[Texte]" custT="1"/>
      <dgm:spPr/>
      <dgm:t>
        <a:bodyPr/>
        <a:lstStyle/>
        <a:p>
          <a:r>
            <a:rPr lang="fr-FR" sz="2400" dirty="0" smtClean="0"/>
            <a:t>Ecole de tennis</a:t>
          </a:r>
          <a:endParaRPr lang="fr-FR" sz="2400" dirty="0"/>
        </a:p>
      </dgm:t>
    </dgm:pt>
    <dgm:pt modelId="{4A84E36E-9332-4913-8A4E-84DD27294C80}" type="parTrans" cxnId="{464FB575-4ADF-47CB-94F6-C8482FBD5B26}">
      <dgm:prSet/>
      <dgm:spPr/>
      <dgm:t>
        <a:bodyPr/>
        <a:lstStyle/>
        <a:p>
          <a:endParaRPr lang="fr-FR"/>
        </a:p>
      </dgm:t>
    </dgm:pt>
    <dgm:pt modelId="{3FA054BB-64F4-4531-B1B5-EF16E6859F6E}" type="sibTrans" cxnId="{464FB575-4ADF-47CB-94F6-C8482FBD5B26}">
      <dgm:prSet/>
      <dgm:spPr/>
      <dgm:t>
        <a:bodyPr/>
        <a:lstStyle/>
        <a:p>
          <a:endParaRPr lang="fr-FR"/>
        </a:p>
      </dgm:t>
    </dgm:pt>
    <dgm:pt modelId="{8AC7FD6A-867B-4E78-AFC2-BA79EBA1FC5E}">
      <dgm:prSet phldrT="[Texte]"/>
      <dgm:spPr/>
      <dgm:t>
        <a:bodyPr/>
        <a:lstStyle/>
        <a:p>
          <a:r>
            <a:rPr lang="fr-FR" dirty="0" smtClean="0"/>
            <a:t>1 heure</a:t>
          </a:r>
          <a:endParaRPr lang="fr-FR" dirty="0"/>
        </a:p>
      </dgm:t>
    </dgm:pt>
    <dgm:pt modelId="{D2B9F2E8-1884-46D1-A3D9-06F98948CC7C}" type="parTrans" cxnId="{09D2E7A1-0535-4EC8-8D1F-233F84A7D0DD}">
      <dgm:prSet/>
      <dgm:spPr/>
      <dgm:t>
        <a:bodyPr/>
        <a:lstStyle/>
        <a:p>
          <a:endParaRPr lang="fr-FR"/>
        </a:p>
      </dgm:t>
    </dgm:pt>
    <dgm:pt modelId="{B87C9007-C5CF-4840-9440-67FEC6F44499}" type="sibTrans" cxnId="{09D2E7A1-0535-4EC8-8D1F-233F84A7D0DD}">
      <dgm:prSet/>
      <dgm:spPr/>
      <dgm:t>
        <a:bodyPr/>
        <a:lstStyle/>
        <a:p>
          <a:endParaRPr lang="fr-FR"/>
        </a:p>
      </dgm:t>
    </dgm:pt>
    <dgm:pt modelId="{AD2766F5-2BD8-4409-AC0B-DF78E2A7CE58}">
      <dgm:prSet phldrT="[Texte]" custT="1"/>
      <dgm:spPr/>
      <dgm:t>
        <a:bodyPr/>
        <a:lstStyle/>
        <a:p>
          <a:r>
            <a:rPr lang="fr-FR" sz="2400" dirty="0" smtClean="0"/>
            <a:t>Entrainement élite</a:t>
          </a:r>
          <a:endParaRPr lang="fr-FR" sz="2400" dirty="0"/>
        </a:p>
      </dgm:t>
    </dgm:pt>
    <dgm:pt modelId="{915AE58C-A3AB-4F05-A7E7-685A44F4862C}" type="parTrans" cxnId="{45575335-5F21-4AF3-BFD4-D034D27F7D78}">
      <dgm:prSet/>
      <dgm:spPr/>
      <dgm:t>
        <a:bodyPr/>
        <a:lstStyle/>
        <a:p>
          <a:endParaRPr lang="fr-FR"/>
        </a:p>
      </dgm:t>
    </dgm:pt>
    <dgm:pt modelId="{CA6FE67D-1321-4E5B-AB55-6B9E3851FD94}" type="sibTrans" cxnId="{45575335-5F21-4AF3-BFD4-D034D27F7D78}">
      <dgm:prSet/>
      <dgm:spPr/>
      <dgm:t>
        <a:bodyPr/>
        <a:lstStyle/>
        <a:p>
          <a:endParaRPr lang="fr-FR"/>
        </a:p>
      </dgm:t>
    </dgm:pt>
    <dgm:pt modelId="{7FFBEFB0-B96F-40C0-B0B9-6405B07E6E2A}">
      <dgm:prSet phldrT="[Texte]"/>
      <dgm:spPr/>
      <dgm:t>
        <a:bodyPr/>
        <a:lstStyle/>
        <a:p>
          <a:r>
            <a:rPr lang="fr-FR" dirty="0" smtClean="0"/>
            <a:t>1 heure 30</a:t>
          </a:r>
          <a:endParaRPr lang="fr-FR" dirty="0"/>
        </a:p>
      </dgm:t>
    </dgm:pt>
    <dgm:pt modelId="{E9B0E7AF-4090-4A9A-888B-8664D4DD622F}" type="parTrans" cxnId="{B0783106-9CC7-484B-88D7-08277633181B}">
      <dgm:prSet/>
      <dgm:spPr/>
      <dgm:t>
        <a:bodyPr/>
        <a:lstStyle/>
        <a:p>
          <a:endParaRPr lang="fr-FR"/>
        </a:p>
      </dgm:t>
    </dgm:pt>
    <dgm:pt modelId="{C318E33D-16B7-4547-A2E6-B7F9924B02C8}" type="sibTrans" cxnId="{B0783106-9CC7-484B-88D7-08277633181B}">
      <dgm:prSet/>
      <dgm:spPr/>
      <dgm:t>
        <a:bodyPr/>
        <a:lstStyle/>
        <a:p>
          <a:endParaRPr lang="fr-FR"/>
        </a:p>
      </dgm:t>
    </dgm:pt>
    <dgm:pt modelId="{DBEFAA2D-02ED-428B-B818-98F3AAE6CA70}">
      <dgm:prSet phldrT="[Texte]" custT="1"/>
      <dgm:spPr/>
      <dgm:t>
        <a:bodyPr/>
        <a:lstStyle/>
        <a:p>
          <a:r>
            <a:rPr lang="fr-FR" sz="2400" dirty="0" smtClean="0"/>
            <a:t>Entrainement physique</a:t>
          </a:r>
          <a:endParaRPr lang="fr-FR" sz="2400" dirty="0"/>
        </a:p>
      </dgm:t>
    </dgm:pt>
    <dgm:pt modelId="{1CF677E2-AB65-4B26-9190-CE9619E6FEFE}" type="parTrans" cxnId="{801D42C3-13F1-4908-AEAA-C5CBF7E09D60}">
      <dgm:prSet/>
      <dgm:spPr/>
      <dgm:t>
        <a:bodyPr/>
        <a:lstStyle/>
        <a:p>
          <a:endParaRPr lang="fr-FR"/>
        </a:p>
      </dgm:t>
    </dgm:pt>
    <dgm:pt modelId="{96731071-53D9-4BDF-A007-2BD5B6C29716}" type="sibTrans" cxnId="{801D42C3-13F1-4908-AEAA-C5CBF7E09D60}">
      <dgm:prSet/>
      <dgm:spPr/>
      <dgm:t>
        <a:bodyPr/>
        <a:lstStyle/>
        <a:p>
          <a:endParaRPr lang="fr-FR"/>
        </a:p>
      </dgm:t>
    </dgm:pt>
    <dgm:pt modelId="{6885CA5D-04A8-42BB-8D66-9B974EC82A4D}">
      <dgm:prSet phldrT="[Texte]" custT="1"/>
      <dgm:spPr/>
      <dgm:t>
        <a:bodyPr/>
        <a:lstStyle/>
        <a:p>
          <a:r>
            <a:rPr lang="fr-FR" sz="2000" dirty="0" smtClean="0"/>
            <a:t>1 heure</a:t>
          </a:r>
          <a:endParaRPr lang="fr-FR" sz="2000" dirty="0"/>
        </a:p>
      </dgm:t>
    </dgm:pt>
    <dgm:pt modelId="{E6A5287C-0EB8-4763-A754-919261891DA2}" type="parTrans" cxnId="{A8B89452-FDE8-4B53-9208-EA8F82B01B1F}">
      <dgm:prSet/>
      <dgm:spPr/>
      <dgm:t>
        <a:bodyPr/>
        <a:lstStyle/>
        <a:p>
          <a:endParaRPr lang="fr-FR"/>
        </a:p>
      </dgm:t>
    </dgm:pt>
    <dgm:pt modelId="{E47BA995-1A5B-4C72-99F1-A596BB47B1A2}" type="sibTrans" cxnId="{A8B89452-FDE8-4B53-9208-EA8F82B01B1F}">
      <dgm:prSet/>
      <dgm:spPr/>
      <dgm:t>
        <a:bodyPr/>
        <a:lstStyle/>
        <a:p>
          <a:endParaRPr lang="fr-FR"/>
        </a:p>
      </dgm:t>
    </dgm:pt>
    <dgm:pt modelId="{B7A20099-34C8-4B0A-B285-BA50D68DA15C}">
      <dgm:prSet phldrT="[Texte]" custT="1"/>
      <dgm:spPr/>
      <dgm:t>
        <a:bodyPr/>
        <a:lstStyle/>
        <a:p>
          <a:r>
            <a:rPr lang="fr-FR" sz="2000" dirty="0" smtClean="0"/>
            <a:t>Cours particulier </a:t>
          </a:r>
          <a:endParaRPr lang="fr-FR" sz="2000" dirty="0"/>
        </a:p>
      </dgm:t>
    </dgm:pt>
    <dgm:pt modelId="{87733A7E-A8AB-4F61-A8A9-312D67CCC551}" type="parTrans" cxnId="{DE196EAE-1388-4F88-BF6F-D5EFAE6100FD}">
      <dgm:prSet/>
      <dgm:spPr/>
      <dgm:t>
        <a:bodyPr/>
        <a:lstStyle/>
        <a:p>
          <a:endParaRPr lang="fr-FR"/>
        </a:p>
      </dgm:t>
    </dgm:pt>
    <dgm:pt modelId="{9ED2B61F-2DEC-4545-81DE-25A44D222EC6}" type="sibTrans" cxnId="{DE196EAE-1388-4F88-BF6F-D5EFAE6100FD}">
      <dgm:prSet/>
      <dgm:spPr/>
      <dgm:t>
        <a:bodyPr/>
        <a:lstStyle/>
        <a:p>
          <a:endParaRPr lang="fr-FR"/>
        </a:p>
      </dgm:t>
    </dgm:pt>
    <dgm:pt modelId="{3482707F-0252-44D9-AB20-88802B8E01C9}" type="pres">
      <dgm:prSet presAssocID="{BA76B098-6617-4432-AA97-7D061FEC488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A81835A0-4B9B-48F4-9CE7-99F517724F24}" type="pres">
      <dgm:prSet presAssocID="{D8FFA3D5-8D9C-4821-9D7A-C476A3C0BE70}" presName="composite" presStyleCnt="0"/>
      <dgm:spPr/>
    </dgm:pt>
    <dgm:pt modelId="{FE60995C-CCF6-4B00-938D-5DAFBE2FE616}" type="pres">
      <dgm:prSet presAssocID="{D8FFA3D5-8D9C-4821-9D7A-C476A3C0BE70}" presName="bentUpArrow1" presStyleLbl="alignImgPlace1" presStyleIdx="0" presStyleCnt="3"/>
      <dgm:spPr/>
    </dgm:pt>
    <dgm:pt modelId="{2F5842E0-F18D-4380-A942-0453735E404E}" type="pres">
      <dgm:prSet presAssocID="{D8FFA3D5-8D9C-4821-9D7A-C476A3C0BE70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909BF7-1518-4AF5-AF46-587656093DBB}" type="pres">
      <dgm:prSet presAssocID="{D8FFA3D5-8D9C-4821-9D7A-C476A3C0BE70}" presName="ChildText" presStyleLbl="revTx" presStyleIdx="0" presStyleCnt="3" custScaleX="113442" custLinFactNeighborX="6340" custLinFactNeighborY="1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627E23-56F2-4569-8148-886FF84D6D65}" type="pres">
      <dgm:prSet presAssocID="{3FA054BB-64F4-4531-B1B5-EF16E6859F6E}" presName="sibTrans" presStyleCnt="0"/>
      <dgm:spPr/>
    </dgm:pt>
    <dgm:pt modelId="{83DC31D5-B5C4-4FE3-8AC1-43998F56B9A6}" type="pres">
      <dgm:prSet presAssocID="{AD2766F5-2BD8-4409-AC0B-DF78E2A7CE58}" presName="composite" presStyleCnt="0"/>
      <dgm:spPr/>
    </dgm:pt>
    <dgm:pt modelId="{5E3A1F01-78B8-4554-8016-380D179D9DFB}" type="pres">
      <dgm:prSet presAssocID="{AD2766F5-2BD8-4409-AC0B-DF78E2A7CE58}" presName="bentUpArrow1" presStyleLbl="alignImgPlace1" presStyleIdx="1" presStyleCnt="3"/>
      <dgm:spPr/>
    </dgm:pt>
    <dgm:pt modelId="{279134BA-19EE-4141-A404-BE3B2C821B53}" type="pres">
      <dgm:prSet presAssocID="{AD2766F5-2BD8-4409-AC0B-DF78E2A7CE58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7BA12D-3062-47C3-B134-1D79D2AFA4FE}" type="pres">
      <dgm:prSet presAssocID="{AD2766F5-2BD8-4409-AC0B-DF78E2A7CE5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5F1B2F-F0EE-4859-B6BF-4423ED1FA813}" type="pres">
      <dgm:prSet presAssocID="{CA6FE67D-1321-4E5B-AB55-6B9E3851FD94}" presName="sibTrans" presStyleCnt="0"/>
      <dgm:spPr/>
    </dgm:pt>
    <dgm:pt modelId="{B55E16A9-ED76-48AB-8E7E-FD8F4451EB27}" type="pres">
      <dgm:prSet presAssocID="{DBEFAA2D-02ED-428B-B818-98F3AAE6CA70}" presName="composite" presStyleCnt="0"/>
      <dgm:spPr/>
    </dgm:pt>
    <dgm:pt modelId="{109838C4-332B-4C22-9259-78650440EA32}" type="pres">
      <dgm:prSet presAssocID="{DBEFAA2D-02ED-428B-B818-98F3AAE6CA70}" presName="bentUpArrow1" presStyleLbl="alignImgPlace1" presStyleIdx="2" presStyleCnt="3"/>
      <dgm:spPr/>
    </dgm:pt>
    <dgm:pt modelId="{87FB30D5-7EF3-4183-BE9A-41D0852C35FB}" type="pres">
      <dgm:prSet presAssocID="{DBEFAA2D-02ED-428B-B818-98F3AAE6CA7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8923BB-2167-4302-99B3-6B4BECF16E01}" type="pres">
      <dgm:prSet presAssocID="{DBEFAA2D-02ED-428B-B818-98F3AAE6CA7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B514E5-4270-4ED0-9792-CD7128E1597E}" type="pres">
      <dgm:prSet presAssocID="{96731071-53D9-4BDF-A007-2BD5B6C29716}" presName="sibTrans" presStyleCnt="0"/>
      <dgm:spPr/>
    </dgm:pt>
    <dgm:pt modelId="{71DEAB4F-8978-4BCC-9771-8EE4117886EA}" type="pres">
      <dgm:prSet presAssocID="{B7A20099-34C8-4B0A-B285-BA50D68DA15C}" presName="composite" presStyleCnt="0"/>
      <dgm:spPr/>
    </dgm:pt>
    <dgm:pt modelId="{807C4FDE-3DDB-435C-875D-58D34A6A3563}" type="pres">
      <dgm:prSet presAssocID="{B7A20099-34C8-4B0A-B285-BA50D68DA15C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EEF2A88-074E-4334-A284-5EF036E07D2E}" type="presOf" srcId="{DBEFAA2D-02ED-428B-B818-98F3AAE6CA70}" destId="{87FB30D5-7EF3-4183-BE9A-41D0852C35FB}" srcOrd="0" destOrd="0" presId="urn:microsoft.com/office/officeart/2005/8/layout/StepDownProcess"/>
    <dgm:cxn modelId="{EA7F0356-7820-465F-84D6-23F6F39D9364}" type="presOf" srcId="{8AC7FD6A-867B-4E78-AFC2-BA79EBA1FC5E}" destId="{84909BF7-1518-4AF5-AF46-587656093DBB}" srcOrd="0" destOrd="0" presId="urn:microsoft.com/office/officeart/2005/8/layout/StepDownProcess"/>
    <dgm:cxn modelId="{EC170388-5095-4501-8640-B738997B2A59}" type="presOf" srcId="{AD2766F5-2BD8-4409-AC0B-DF78E2A7CE58}" destId="{279134BA-19EE-4141-A404-BE3B2C821B53}" srcOrd="0" destOrd="0" presId="urn:microsoft.com/office/officeart/2005/8/layout/StepDownProcess"/>
    <dgm:cxn modelId="{82CFDFC5-9168-42C9-BC7F-046B87DC8611}" type="presOf" srcId="{BA76B098-6617-4432-AA97-7D061FEC4883}" destId="{3482707F-0252-44D9-AB20-88802B8E01C9}" srcOrd="0" destOrd="0" presId="urn:microsoft.com/office/officeart/2005/8/layout/StepDownProcess"/>
    <dgm:cxn modelId="{B0783106-9CC7-484B-88D7-08277633181B}" srcId="{AD2766F5-2BD8-4409-AC0B-DF78E2A7CE58}" destId="{7FFBEFB0-B96F-40C0-B0B9-6405B07E6E2A}" srcOrd="0" destOrd="0" parTransId="{E9B0E7AF-4090-4A9A-888B-8664D4DD622F}" sibTransId="{C318E33D-16B7-4547-A2E6-B7F9924B02C8}"/>
    <dgm:cxn modelId="{801D42C3-13F1-4908-AEAA-C5CBF7E09D60}" srcId="{BA76B098-6617-4432-AA97-7D061FEC4883}" destId="{DBEFAA2D-02ED-428B-B818-98F3AAE6CA70}" srcOrd="2" destOrd="0" parTransId="{1CF677E2-AB65-4B26-9190-CE9619E6FEFE}" sibTransId="{96731071-53D9-4BDF-A007-2BD5B6C29716}"/>
    <dgm:cxn modelId="{92ED191D-EAB6-4B37-9F4E-4EF4DAA21E63}" type="presOf" srcId="{D8FFA3D5-8D9C-4821-9D7A-C476A3C0BE70}" destId="{2F5842E0-F18D-4380-A942-0453735E404E}" srcOrd="0" destOrd="0" presId="urn:microsoft.com/office/officeart/2005/8/layout/StepDownProcess"/>
    <dgm:cxn modelId="{E6CA6537-122E-45DB-B39F-D0AEA1F97BDC}" type="presOf" srcId="{7FFBEFB0-B96F-40C0-B0B9-6405B07E6E2A}" destId="{A17BA12D-3062-47C3-B134-1D79D2AFA4FE}" srcOrd="0" destOrd="0" presId="urn:microsoft.com/office/officeart/2005/8/layout/StepDownProcess"/>
    <dgm:cxn modelId="{45575335-5F21-4AF3-BFD4-D034D27F7D78}" srcId="{BA76B098-6617-4432-AA97-7D061FEC4883}" destId="{AD2766F5-2BD8-4409-AC0B-DF78E2A7CE58}" srcOrd="1" destOrd="0" parTransId="{915AE58C-A3AB-4F05-A7E7-685A44F4862C}" sibTransId="{CA6FE67D-1321-4E5B-AB55-6B9E3851FD94}"/>
    <dgm:cxn modelId="{464FB575-4ADF-47CB-94F6-C8482FBD5B26}" srcId="{BA76B098-6617-4432-AA97-7D061FEC4883}" destId="{D8FFA3D5-8D9C-4821-9D7A-C476A3C0BE70}" srcOrd="0" destOrd="0" parTransId="{4A84E36E-9332-4913-8A4E-84DD27294C80}" sibTransId="{3FA054BB-64F4-4531-B1B5-EF16E6859F6E}"/>
    <dgm:cxn modelId="{4349CF05-6F28-45A3-856B-7427C250D636}" type="presOf" srcId="{6885CA5D-04A8-42BB-8D66-9B974EC82A4D}" destId="{918923BB-2167-4302-99B3-6B4BECF16E01}" srcOrd="0" destOrd="0" presId="urn:microsoft.com/office/officeart/2005/8/layout/StepDownProcess"/>
    <dgm:cxn modelId="{09D2E7A1-0535-4EC8-8D1F-233F84A7D0DD}" srcId="{D8FFA3D5-8D9C-4821-9D7A-C476A3C0BE70}" destId="{8AC7FD6A-867B-4E78-AFC2-BA79EBA1FC5E}" srcOrd="0" destOrd="0" parTransId="{D2B9F2E8-1884-46D1-A3D9-06F98948CC7C}" sibTransId="{B87C9007-C5CF-4840-9440-67FEC6F44499}"/>
    <dgm:cxn modelId="{A8B89452-FDE8-4B53-9208-EA8F82B01B1F}" srcId="{DBEFAA2D-02ED-428B-B818-98F3AAE6CA70}" destId="{6885CA5D-04A8-42BB-8D66-9B974EC82A4D}" srcOrd="0" destOrd="0" parTransId="{E6A5287C-0EB8-4763-A754-919261891DA2}" sibTransId="{E47BA995-1A5B-4C72-99F1-A596BB47B1A2}"/>
    <dgm:cxn modelId="{4FD24A17-404B-4979-A989-D987077103B6}" type="presOf" srcId="{B7A20099-34C8-4B0A-B285-BA50D68DA15C}" destId="{807C4FDE-3DDB-435C-875D-58D34A6A3563}" srcOrd="0" destOrd="0" presId="urn:microsoft.com/office/officeart/2005/8/layout/StepDownProcess"/>
    <dgm:cxn modelId="{DE196EAE-1388-4F88-BF6F-D5EFAE6100FD}" srcId="{BA76B098-6617-4432-AA97-7D061FEC4883}" destId="{B7A20099-34C8-4B0A-B285-BA50D68DA15C}" srcOrd="3" destOrd="0" parTransId="{87733A7E-A8AB-4F61-A8A9-312D67CCC551}" sibTransId="{9ED2B61F-2DEC-4545-81DE-25A44D222EC6}"/>
    <dgm:cxn modelId="{0E42D224-B9AA-4400-8418-3850FFF30544}" type="presParOf" srcId="{3482707F-0252-44D9-AB20-88802B8E01C9}" destId="{A81835A0-4B9B-48F4-9CE7-99F517724F24}" srcOrd="0" destOrd="0" presId="urn:microsoft.com/office/officeart/2005/8/layout/StepDownProcess"/>
    <dgm:cxn modelId="{08ED09ED-971D-4CC9-93C9-1A62562B4697}" type="presParOf" srcId="{A81835A0-4B9B-48F4-9CE7-99F517724F24}" destId="{FE60995C-CCF6-4B00-938D-5DAFBE2FE616}" srcOrd="0" destOrd="0" presId="urn:microsoft.com/office/officeart/2005/8/layout/StepDownProcess"/>
    <dgm:cxn modelId="{94C372A9-70A6-4399-BAD4-492ABA136E7F}" type="presParOf" srcId="{A81835A0-4B9B-48F4-9CE7-99F517724F24}" destId="{2F5842E0-F18D-4380-A942-0453735E404E}" srcOrd="1" destOrd="0" presId="urn:microsoft.com/office/officeart/2005/8/layout/StepDownProcess"/>
    <dgm:cxn modelId="{130DD13A-31AB-4C8F-964D-757B065AC3B9}" type="presParOf" srcId="{A81835A0-4B9B-48F4-9CE7-99F517724F24}" destId="{84909BF7-1518-4AF5-AF46-587656093DBB}" srcOrd="2" destOrd="0" presId="urn:microsoft.com/office/officeart/2005/8/layout/StepDownProcess"/>
    <dgm:cxn modelId="{B896F525-1CBE-48CF-A914-025D78CC7683}" type="presParOf" srcId="{3482707F-0252-44D9-AB20-88802B8E01C9}" destId="{5D627E23-56F2-4569-8148-886FF84D6D65}" srcOrd="1" destOrd="0" presId="urn:microsoft.com/office/officeart/2005/8/layout/StepDownProcess"/>
    <dgm:cxn modelId="{66FA44B0-D068-430F-B5ED-FBCDF1A8019A}" type="presParOf" srcId="{3482707F-0252-44D9-AB20-88802B8E01C9}" destId="{83DC31D5-B5C4-4FE3-8AC1-43998F56B9A6}" srcOrd="2" destOrd="0" presId="urn:microsoft.com/office/officeart/2005/8/layout/StepDownProcess"/>
    <dgm:cxn modelId="{986E2FE3-1EFF-4848-821F-FD90E3FFEDDD}" type="presParOf" srcId="{83DC31D5-B5C4-4FE3-8AC1-43998F56B9A6}" destId="{5E3A1F01-78B8-4554-8016-380D179D9DFB}" srcOrd="0" destOrd="0" presId="urn:microsoft.com/office/officeart/2005/8/layout/StepDownProcess"/>
    <dgm:cxn modelId="{4C85DFA9-0D42-4840-9EF6-5D006C56DA5C}" type="presParOf" srcId="{83DC31D5-B5C4-4FE3-8AC1-43998F56B9A6}" destId="{279134BA-19EE-4141-A404-BE3B2C821B53}" srcOrd="1" destOrd="0" presId="urn:microsoft.com/office/officeart/2005/8/layout/StepDownProcess"/>
    <dgm:cxn modelId="{66E00E61-863D-4982-A301-037CD1F43AA7}" type="presParOf" srcId="{83DC31D5-B5C4-4FE3-8AC1-43998F56B9A6}" destId="{A17BA12D-3062-47C3-B134-1D79D2AFA4FE}" srcOrd="2" destOrd="0" presId="urn:microsoft.com/office/officeart/2005/8/layout/StepDownProcess"/>
    <dgm:cxn modelId="{E971AC4D-A52C-4969-A52C-3925EAD4CE53}" type="presParOf" srcId="{3482707F-0252-44D9-AB20-88802B8E01C9}" destId="{635F1B2F-F0EE-4859-B6BF-4423ED1FA813}" srcOrd="3" destOrd="0" presId="urn:microsoft.com/office/officeart/2005/8/layout/StepDownProcess"/>
    <dgm:cxn modelId="{9888F6CA-B0C4-4D1F-8797-E3BD5F6B717D}" type="presParOf" srcId="{3482707F-0252-44D9-AB20-88802B8E01C9}" destId="{B55E16A9-ED76-48AB-8E7E-FD8F4451EB27}" srcOrd="4" destOrd="0" presId="urn:microsoft.com/office/officeart/2005/8/layout/StepDownProcess"/>
    <dgm:cxn modelId="{B096FEB6-4D98-4C26-AC43-49BEBCB06A14}" type="presParOf" srcId="{B55E16A9-ED76-48AB-8E7E-FD8F4451EB27}" destId="{109838C4-332B-4C22-9259-78650440EA32}" srcOrd="0" destOrd="0" presId="urn:microsoft.com/office/officeart/2005/8/layout/StepDownProcess"/>
    <dgm:cxn modelId="{61D9C304-EBE7-4FE3-8E2B-B5585F347D80}" type="presParOf" srcId="{B55E16A9-ED76-48AB-8E7E-FD8F4451EB27}" destId="{87FB30D5-7EF3-4183-BE9A-41D0852C35FB}" srcOrd="1" destOrd="0" presId="urn:microsoft.com/office/officeart/2005/8/layout/StepDownProcess"/>
    <dgm:cxn modelId="{842DE1C1-D735-4A52-9BCD-3A378D006AB2}" type="presParOf" srcId="{B55E16A9-ED76-48AB-8E7E-FD8F4451EB27}" destId="{918923BB-2167-4302-99B3-6B4BECF16E01}" srcOrd="2" destOrd="0" presId="urn:microsoft.com/office/officeart/2005/8/layout/StepDownProcess"/>
    <dgm:cxn modelId="{D7AEBDF5-4506-4ADD-980B-79F8889F628C}" type="presParOf" srcId="{3482707F-0252-44D9-AB20-88802B8E01C9}" destId="{EDB514E5-4270-4ED0-9792-CD7128E1597E}" srcOrd="5" destOrd="0" presId="urn:microsoft.com/office/officeart/2005/8/layout/StepDownProcess"/>
    <dgm:cxn modelId="{EB5F03A9-94C8-4B6E-ABA8-F56AD07F6F5C}" type="presParOf" srcId="{3482707F-0252-44D9-AB20-88802B8E01C9}" destId="{71DEAB4F-8978-4BCC-9771-8EE4117886EA}" srcOrd="6" destOrd="0" presId="urn:microsoft.com/office/officeart/2005/8/layout/StepDownProcess"/>
    <dgm:cxn modelId="{82B7FAAB-F794-4A5B-8781-FD9C2370A967}" type="presParOf" srcId="{71DEAB4F-8978-4BCC-9771-8EE4117886EA}" destId="{807C4FDE-3DDB-435C-875D-58D34A6A356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92A47-0050-4AD9-B2B0-A753C9EB8ABE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2A772-A59D-422B-9EA2-D4B3F29EE3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32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7dc3cf1e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7dc3cf1e1_0_16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26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7dc3cf1e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7dc3cf1e1_0_2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36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84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2.mp4"/><Relationship Id="rId7" Type="http://schemas.openxmlformats.org/officeDocument/2006/relationships/image" Target="../media/image2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99447" y="188258"/>
            <a:ext cx="7288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Groupe élite </a:t>
            </a:r>
          </a:p>
          <a:p>
            <a:pPr algn="ctr"/>
            <a:r>
              <a:rPr lang="fr-FR" sz="3600" dirty="0" smtClean="0"/>
              <a:t>Saison 2020/2021</a:t>
            </a:r>
            <a:endParaRPr lang="fr-FR" sz="3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58" y="1759693"/>
            <a:ext cx="5929913" cy="444743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5" name="Picture 7" descr="https://lh3.googleusercontent.com/F55XmcR4P_xZh4-RiEI2_CTyLWXAMBLfkSsD965g7dqjUHmbfjaUarJBWvf2u--O82YPD_wcdJHAGATbwSKgrqiYN5DG5Z2-BKB89v_vRfv-5J1TcO79KISlTohMZBfsvJ9z7WMg_6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3" y="2188561"/>
            <a:ext cx="1598135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F55XmcR4P_xZh4-RiEI2_CTyLWXAMBLfkSsD965g7dqjUHmbfjaUarJBWvf2u--O82YPD_wcdJHAGATbwSKgrqiYN5DG5Z2-BKB89v_vRfv-5J1TcO79KISlTohMZBfsvJ9z7WMg_6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752" y="2333998"/>
            <a:ext cx="1598135" cy="3298825"/>
          </a:xfrm>
          <a:prstGeom prst="rect">
            <a:avLst/>
          </a:prstGeom>
          <a:noFill/>
          <a:scene3d>
            <a:camera prst="orthographicFront">
              <a:rot lat="0" lon="1109997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6.googleusercontent.com/jkPYyFpyKzwXqbbIUVy1Ya6yndfOIK_Af46zN2ux4kB2KXvpwf5cIhhEPik0v0K5f3iPqQNoKj7KpV2k3rgns19IEEslkaunwF02F4VotN59-Clz5nk-HFlZRpgvDvo_iBw5mV3uC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0" y="273722"/>
            <a:ext cx="1246121" cy="9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58" y="1721304"/>
            <a:ext cx="1718530" cy="1225387"/>
          </a:xfrm>
          <a:prstGeom prst="rect">
            <a:avLst/>
          </a:prstGeom>
          <a:noFill/>
        </p:spPr>
      </p:pic>
      <p:pic>
        <p:nvPicPr>
          <p:cNvPr id="2057" name="Picture 9" descr="Résultat de recherche d'images pour &quot;logo comité paris tennis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89" y="287881"/>
            <a:ext cx="1952837" cy="97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9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599" y="189955"/>
            <a:ext cx="11360800" cy="763600"/>
          </a:xfrm>
        </p:spPr>
        <p:txBody>
          <a:bodyPr/>
          <a:lstStyle/>
          <a:p>
            <a:pPr algn="ctr"/>
            <a:r>
              <a:rPr lang="fr-FR" dirty="0" smtClean="0"/>
              <a:t>Championnat interne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918803"/>
              </p:ext>
            </p:extLst>
          </p:nvPr>
        </p:nvGraphicFramePr>
        <p:xfrm>
          <a:off x="1329541" y="1323573"/>
          <a:ext cx="9602918" cy="5171355"/>
        </p:xfrm>
        <a:graphic>
          <a:graphicData uri="http://schemas.openxmlformats.org/drawingml/2006/table">
            <a:tbl>
              <a:tblPr firstRow="1" firstCol="1" bandRow="1"/>
              <a:tblGrid>
                <a:gridCol w="1463831"/>
                <a:gridCol w="969612"/>
                <a:gridCol w="1106110"/>
                <a:gridCol w="1093872"/>
                <a:gridCol w="1031742"/>
                <a:gridCol w="1100462"/>
                <a:gridCol w="914071"/>
                <a:gridCol w="950783"/>
                <a:gridCol w="972435"/>
              </a:tblGrid>
              <a:tr h="371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Aurélie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Mathias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Noham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Jules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Raphael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Fereol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Chloé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Victoria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56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Aurélie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Breton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Mathias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Brinig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Noham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Quenault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Jules Lebrault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6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Raphael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Lefevre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Fereol Darrou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Chloé Pineau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Victoria Rubinstein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Microsoft JhengHei Light" panose="020B0304030504040204" pitchFamily="34" charset="-12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5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t="32941" r="-1" b="32745"/>
          <a:stretch/>
        </p:blipFill>
        <p:spPr>
          <a:xfrm>
            <a:off x="2272554" y="560384"/>
            <a:ext cx="7705164" cy="56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600" y="310979"/>
            <a:ext cx="11360800" cy="763600"/>
          </a:xfrm>
        </p:spPr>
        <p:txBody>
          <a:bodyPr/>
          <a:lstStyle/>
          <a:p>
            <a:pPr algn="ctr"/>
            <a:r>
              <a:rPr lang="fr-FR" dirty="0" smtClean="0"/>
              <a:t>Lettre à moi-même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2831" t="20770" r="23786" b="13120"/>
          <a:stretch/>
        </p:blipFill>
        <p:spPr>
          <a:xfrm>
            <a:off x="2228849" y="1223684"/>
            <a:ext cx="7734301" cy="538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317" y="138819"/>
            <a:ext cx="9404723" cy="1400530"/>
          </a:xfrm>
        </p:spPr>
        <p:txBody>
          <a:bodyPr/>
          <a:lstStyle/>
          <a:p>
            <a:r>
              <a:rPr lang="fr-FR" dirty="0" smtClean="0"/>
              <a:t>L’attitude pendant les matchs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981" y="1665028"/>
            <a:ext cx="10456342" cy="4804012"/>
          </a:xfrm>
        </p:spPr>
        <p:txBody>
          <a:bodyPr>
            <a:normAutofit fontScale="85000" lnSpcReduction="20000"/>
          </a:bodyPr>
          <a:lstStyle/>
          <a:p>
            <a:r>
              <a:rPr lang="fr-FR" sz="4000" dirty="0" smtClean="0"/>
              <a:t>Un </a:t>
            </a:r>
            <a:r>
              <a:rPr lang="fr-FR" sz="4000" dirty="0"/>
              <a:t>discours positif pour rassurer l’enfant (il est déjà assez </a:t>
            </a:r>
            <a:r>
              <a:rPr lang="fr-FR" sz="4000" dirty="0" smtClean="0"/>
              <a:t>stressé, </a:t>
            </a:r>
            <a:r>
              <a:rPr lang="fr-FR" sz="4000" dirty="0"/>
              <a:t>essayons de ne pas en rajouter)</a:t>
            </a:r>
          </a:p>
          <a:p>
            <a:r>
              <a:rPr lang="fr-FR" sz="4000" dirty="0" smtClean="0"/>
              <a:t>Ne </a:t>
            </a:r>
            <a:r>
              <a:rPr lang="fr-FR" sz="4000" dirty="0"/>
              <a:t>pas montrer de gestes d’humeur pendant les matchs, encourager de temps en temps sans prendre trop de </a:t>
            </a:r>
            <a:r>
              <a:rPr lang="fr-FR" sz="4000" dirty="0" smtClean="0"/>
              <a:t>place.</a:t>
            </a:r>
            <a:endParaRPr lang="fr-FR" sz="4000" dirty="0"/>
          </a:p>
          <a:p>
            <a:r>
              <a:rPr lang="fr-FR" sz="4000" dirty="0" smtClean="0"/>
              <a:t>Si </a:t>
            </a:r>
            <a:r>
              <a:rPr lang="fr-FR" sz="4000" dirty="0"/>
              <a:t>un problème survient, appelez le juge arbitre et ne prenez pas </a:t>
            </a:r>
            <a:r>
              <a:rPr lang="fr-FR" sz="4000" dirty="0" smtClean="0"/>
              <a:t>partie.</a:t>
            </a:r>
            <a:endParaRPr lang="fr-FR" sz="4000" dirty="0"/>
          </a:p>
          <a:p>
            <a:r>
              <a:rPr lang="fr-FR" sz="4000" dirty="0" smtClean="0"/>
              <a:t>Veillez </a:t>
            </a:r>
            <a:r>
              <a:rPr lang="fr-FR" sz="4000" dirty="0"/>
              <a:t>à ce qu’il/elle soit un environnement rassurant, protecteur avant la compétition</a:t>
            </a:r>
            <a:r>
              <a:rPr lang="fr-FR" sz="4000" dirty="0" smtClean="0"/>
              <a:t>.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9430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7882" y="204319"/>
            <a:ext cx="9404723" cy="1400530"/>
          </a:xfrm>
        </p:spPr>
        <p:txBody>
          <a:bodyPr/>
          <a:lstStyle/>
          <a:p>
            <a:pPr algn="ctr"/>
            <a:r>
              <a:rPr lang="fr-FR" dirty="0" smtClean="0"/>
              <a:t>Charte de respect des objectifs</a:t>
            </a:r>
            <a:endParaRPr lang="fr-FR" dirty="0"/>
          </a:p>
        </p:txBody>
      </p:sp>
      <p:pic>
        <p:nvPicPr>
          <p:cNvPr id="2050" name="Picture 2" descr="Mbappé au PSG: les dessous croustillants de son cont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40" y="3119718"/>
            <a:ext cx="5070271" cy="33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trat signature - Leblogauto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0" y="1406245"/>
            <a:ext cx="5572872" cy="31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4094" y="4925269"/>
            <a:ext cx="5311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ENGAGEMENT</a:t>
            </a:r>
          </a:p>
          <a:p>
            <a:pPr algn="ctr"/>
            <a:r>
              <a:rPr lang="fr-FR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PERSONNEL</a:t>
            </a:r>
            <a:endParaRPr lang="fr-FR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10781" y="1285599"/>
            <a:ext cx="5311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SENS DES RESPONSABILITES</a:t>
            </a:r>
            <a:endParaRPr lang="fr-FR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7003" y="739320"/>
            <a:ext cx="8484242" cy="2563438"/>
          </a:xfrm>
        </p:spPr>
        <p:txBody>
          <a:bodyPr/>
          <a:lstStyle/>
          <a:p>
            <a:pPr algn="ctr"/>
            <a:r>
              <a:rPr lang="fr-FR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Merci pour votre attention</a:t>
            </a:r>
            <a:br>
              <a:rPr lang="fr-FR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fr-FR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Questions ?</a:t>
            </a:r>
            <a:br>
              <a:rPr lang="fr-FR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Remarques?</a:t>
            </a:r>
            <a:br>
              <a:rPr lang="fr-FR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sz="7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7" descr="https://lh3.googleusercontent.com/F55XmcR4P_xZh4-RiEI2_CTyLWXAMBLfkSsD965g7dqjUHmbfjaUarJBWvf2u--O82YPD_wcdJHAGATbwSKgrqiYN5DG5Z2-BKB89v_vRfv-5J1TcO79KISlTohMZBfsvJ9z7WMg_6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29" y="1671603"/>
            <a:ext cx="2512580" cy="51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lh3.googleusercontent.com/F55XmcR4P_xZh4-RiEI2_CTyLWXAMBLfkSsD965g7dqjUHmbfjaUarJBWvf2u--O82YPD_wcdJHAGATbwSKgrqiYN5DG5Z2-BKB89v_vRfv-5J1TcO79KISlTohMZBfsvJ9z7WMg_6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038" y="1671603"/>
            <a:ext cx="2512580" cy="5186397"/>
          </a:xfrm>
          <a:prstGeom prst="rect">
            <a:avLst/>
          </a:prstGeom>
          <a:noFill/>
          <a:scene3d>
            <a:camera prst="orthographicFront">
              <a:rot lat="0" lon="1109997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6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661"/>
            <a:ext cx="11849082" cy="67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576" y="111524"/>
            <a:ext cx="9404723" cy="1400530"/>
          </a:xfrm>
        </p:spPr>
        <p:txBody>
          <a:bodyPr/>
          <a:lstStyle/>
          <a:p>
            <a:pPr algn="ctr"/>
            <a:r>
              <a:rPr lang="fr-FR" dirty="0" smtClean="0"/>
              <a:t>Tutoriel pour les nouveaux (ou pas)</a:t>
            </a:r>
            <a:endParaRPr lang="fr-FR" dirty="0"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91" y="1268791"/>
            <a:ext cx="8533817" cy="2033967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08" y="3687609"/>
            <a:ext cx="8640381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34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0" y="1416520"/>
            <a:ext cx="11025613" cy="515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63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157056305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1710" y="0"/>
            <a:ext cx="3881789" cy="6858000"/>
          </a:xfrm>
        </p:spPr>
      </p:pic>
      <p:pic>
        <p:nvPicPr>
          <p:cNvPr id="5" name="video-1570563076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8881" y="0"/>
            <a:ext cx="3881437" cy="6858000"/>
          </a:xfrm>
          <a:prstGeom prst="rect">
            <a:avLst/>
          </a:prstGeom>
        </p:spPr>
      </p:pic>
      <p:pic>
        <p:nvPicPr>
          <p:cNvPr id="9218" name="Picture 2" descr="https://lh5.googleusercontent.com/56fyppZdV9kGCtf3LPYpT7SaDHuSWarpFrMKBfMx0nRh5hXqWexhFoEnYwIAmA14zi3dIMpNIBVQAI8XDPy_VdlM6LiIPgmcRGwC3DN9aNp9FCDRlwTihlj4U9SufVSDBCJLK4c2D_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27" y="2222286"/>
            <a:ext cx="26003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24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5130" y="264032"/>
            <a:ext cx="9404723" cy="1400530"/>
          </a:xfrm>
        </p:spPr>
        <p:txBody>
          <a:bodyPr/>
          <a:lstStyle/>
          <a:p>
            <a:pPr algn="ctr"/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5130" y="1777147"/>
            <a:ext cx="8498870" cy="4195481"/>
          </a:xfrm>
        </p:spPr>
        <p:txBody>
          <a:bodyPr>
            <a:noAutofit/>
          </a:bodyPr>
          <a:lstStyle/>
          <a:p>
            <a:pPr lvl="0"/>
            <a:r>
              <a:rPr lang="fr-FR" sz="2800" dirty="0"/>
              <a:t>La cellule </a:t>
            </a:r>
            <a:r>
              <a:rPr lang="fr-FR" sz="2800" dirty="0" smtClean="0"/>
              <a:t>d’entrainement</a:t>
            </a:r>
          </a:p>
          <a:p>
            <a:pPr lvl="0"/>
            <a:r>
              <a:rPr lang="fr-FR" sz="2800" dirty="0" smtClean="0"/>
              <a:t>Le </a:t>
            </a:r>
            <a:r>
              <a:rPr lang="fr-FR" sz="2800" dirty="0"/>
              <a:t>contenu </a:t>
            </a:r>
            <a:r>
              <a:rPr lang="fr-FR" sz="2800" dirty="0" smtClean="0"/>
              <a:t>d’entrainement</a:t>
            </a:r>
          </a:p>
          <a:p>
            <a:pPr lvl="0"/>
            <a:r>
              <a:rPr lang="fr-FR" sz="2800" dirty="0" smtClean="0"/>
              <a:t>Rappel des </a:t>
            </a:r>
            <a:r>
              <a:rPr lang="fr-FR" sz="2800" dirty="0"/>
              <a:t>nouvelles actions mises en </a:t>
            </a:r>
            <a:r>
              <a:rPr lang="fr-FR" sz="2800" dirty="0" smtClean="0"/>
              <a:t>place</a:t>
            </a:r>
          </a:p>
          <a:p>
            <a:pPr lvl="0"/>
            <a:r>
              <a:rPr lang="fr-FR" sz="2800" dirty="0" smtClean="0"/>
              <a:t>Les </a:t>
            </a:r>
            <a:r>
              <a:rPr lang="fr-FR" sz="2800" dirty="0"/>
              <a:t>championnats </a:t>
            </a:r>
            <a:r>
              <a:rPr lang="fr-FR" sz="2800" dirty="0" smtClean="0"/>
              <a:t>internes</a:t>
            </a:r>
          </a:p>
          <a:p>
            <a:pPr lvl="0"/>
            <a:r>
              <a:rPr lang="fr-FR" sz="2800" dirty="0" smtClean="0"/>
              <a:t>La charte de respect des objectifs</a:t>
            </a:r>
          </a:p>
          <a:p>
            <a:pPr lvl="0"/>
            <a:r>
              <a:rPr lang="fr-FR" sz="2800" dirty="0" smtClean="0"/>
              <a:t>Lettre à « moi-même »</a:t>
            </a:r>
          </a:p>
        </p:txBody>
      </p:sp>
      <p:pic>
        <p:nvPicPr>
          <p:cNvPr id="3074" name="Picture 2" descr="https://lh3.googleusercontent.com/0y4z2SLL91IXpL1VnaxRUZxFY2m8faQI1FQdL_nRH63SREcWouHyMXvJV1-32WGsgeRbvjrUwmLKclKSWrx9UdK4A3Jjm-kQP6Xgod9vsXHJfXluQqgvdqSwYqOVaqXR8merhwHcP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78" y="3167741"/>
            <a:ext cx="35623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8624" y="166115"/>
            <a:ext cx="9404723" cy="1400530"/>
          </a:xfrm>
        </p:spPr>
        <p:txBody>
          <a:bodyPr/>
          <a:lstStyle/>
          <a:p>
            <a:r>
              <a:rPr lang="fr-FR" dirty="0" smtClean="0"/>
              <a:t>Le niveau régional/national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7" y="1393075"/>
            <a:ext cx="11376192" cy="51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19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0881" y="166115"/>
            <a:ext cx="8959204" cy="625455"/>
          </a:xfrm>
        </p:spPr>
        <p:txBody>
          <a:bodyPr/>
          <a:lstStyle/>
          <a:p>
            <a:r>
              <a:rPr lang="fr-FR" sz="3200" dirty="0" smtClean="0"/>
              <a:t>Les vertus de la compétition pour un enfant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762507" y="1254437"/>
            <a:ext cx="1045595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fr-FR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La pratique en compétition donne du sens à l’entraînement et à l’apprentissage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fr-FR" sz="2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fr-FR" sz="2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Elle permet, en se confrontant aux autres, à l'enfant 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fr-FR" sz="2000" i="0" u="none" strike="noStrike" kern="120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 mieux se connaître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</a:t>
            </a:r>
            <a:r>
              <a:rPr kumimoji="0" lang="fr-FR" sz="2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’évaluer ses progrès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</a:t>
            </a:r>
            <a:r>
              <a:rPr kumimoji="0" lang="fr-FR" sz="2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 développer ses ressources sociales et relationnelles</a:t>
            </a:r>
          </a:p>
          <a:p>
            <a:pPr marL="1200150" marR="0" lvl="2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avec des adversaires, </a:t>
            </a:r>
          </a:p>
          <a:p>
            <a:pPr marL="1200150" marR="0" lvl="2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avec des partenaires,</a:t>
            </a:r>
          </a:p>
          <a:p>
            <a:pPr marL="1200150" marR="0" lvl="2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</a:t>
            </a:r>
            <a:r>
              <a:rPr kumimoji="0" lang="fr-FR" sz="2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vec des juge-arbitres et des arbitres,</a:t>
            </a:r>
          </a:p>
          <a:p>
            <a:pPr marL="1200150" marR="0" lvl="2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</a:t>
            </a:r>
            <a:r>
              <a:rPr kumimoji="0" lang="fr-FR" sz="2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vec des capitaines ou des coaches, </a:t>
            </a:r>
            <a:endParaRPr kumimoji="0" lang="fr-FR" sz="2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</a:t>
            </a:r>
            <a:r>
              <a:rPr kumimoji="0" lang="fr-FR" sz="2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 développer et gérer ses ressources internes </a:t>
            </a:r>
          </a:p>
          <a:p>
            <a:pPr marL="1200150" marR="0" lvl="2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physiques (perception, vitesse, coordination, endurance)</a:t>
            </a:r>
          </a:p>
          <a:p>
            <a:pPr marL="1200150" marR="0" lvl="2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</a:t>
            </a:r>
            <a:r>
              <a:rPr kumimoji="0" lang="fr-FR" sz="2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entales (émotionnelles et intellectuelles)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</a:t>
            </a:r>
            <a:r>
              <a:rPr kumimoji="0" lang="fr-FR" sz="2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 développer la capacité de prise de décision </a:t>
            </a:r>
            <a:r>
              <a:rPr kumimoji="0" lang="fr-FR" sz="20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tactico</a:t>
            </a:r>
            <a:r>
              <a:rPr kumimoji="0" lang="fr-FR" sz="2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-technique</a:t>
            </a:r>
            <a:endParaRPr kumimoji="0" lang="fr-FR" sz="2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fr-FR" sz="2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fr-FR" sz="2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fr-FR" sz="20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Pour bien la vivre, l’enfant a besoin d’être accompagné avec bienveillance et encouragements dans sa découverte puis sa pratique de la compétition</a:t>
            </a:r>
            <a:endParaRPr kumimoji="0" lang="fr-FR" sz="2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2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059" y="213406"/>
            <a:ext cx="6901323" cy="940122"/>
          </a:xfrm>
        </p:spPr>
        <p:txBody>
          <a:bodyPr/>
          <a:lstStyle/>
          <a:p>
            <a:pPr algn="ctr"/>
            <a:r>
              <a:rPr lang="fr-FR" sz="3600" dirty="0" smtClean="0"/>
              <a:t>La cellule d’entrainement</a:t>
            </a:r>
            <a:br>
              <a:rPr lang="fr-FR" sz="3600" dirty="0" smtClean="0"/>
            </a:br>
            <a:r>
              <a:rPr lang="fr-FR" sz="2800" dirty="0" smtClean="0"/>
              <a:t>L’équipe pédagogique</a:t>
            </a:r>
            <a:endParaRPr lang="fr-FR" sz="2800" dirty="0"/>
          </a:p>
        </p:txBody>
      </p:sp>
      <p:sp>
        <p:nvSpPr>
          <p:cNvPr id="4" name="Ellipse 3"/>
          <p:cNvSpPr/>
          <p:nvPr/>
        </p:nvSpPr>
        <p:spPr>
          <a:xfrm>
            <a:off x="4562718" y="2350222"/>
            <a:ext cx="3067468" cy="32352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Charles CAUSSE</a:t>
            </a:r>
            <a:endParaRPr lang="fr-FR" sz="2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Entraineur référent</a:t>
            </a:r>
            <a:endParaRPr lang="fr-FR" sz="20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8551896" y="2734338"/>
            <a:ext cx="3147936" cy="23913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Nicolas ANTEGE</a:t>
            </a:r>
            <a:endParaRPr lang="fr-FR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Directeur </a:t>
            </a:r>
            <a:r>
              <a:rPr lang="fr-FR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sportif</a:t>
            </a:r>
            <a:endParaRPr lang="fr-FR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73540" y="2789700"/>
            <a:ext cx="3067468" cy="23913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Flynn Crosbie</a:t>
            </a:r>
            <a:endParaRPr lang="fr-F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Préparateur physique</a:t>
            </a:r>
            <a:endParaRPr lang="fr-F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Double flèche horizontale 6"/>
          <p:cNvSpPr/>
          <p:nvPr/>
        </p:nvSpPr>
        <p:spPr>
          <a:xfrm>
            <a:off x="3721532" y="3704956"/>
            <a:ext cx="760661" cy="55619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3600"/>
          </a:p>
        </p:txBody>
      </p:sp>
      <p:sp>
        <p:nvSpPr>
          <p:cNvPr id="8" name="Double flèche horizontale 7"/>
          <p:cNvSpPr/>
          <p:nvPr/>
        </p:nvSpPr>
        <p:spPr>
          <a:xfrm>
            <a:off x="7710710" y="3726093"/>
            <a:ext cx="760661" cy="5183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3600"/>
          </a:p>
        </p:txBody>
      </p:sp>
      <p:sp>
        <p:nvSpPr>
          <p:cNvPr id="9" name="Flèche courbée vers le haut 8"/>
          <p:cNvSpPr/>
          <p:nvPr/>
        </p:nvSpPr>
        <p:spPr>
          <a:xfrm>
            <a:off x="3162255" y="5181967"/>
            <a:ext cx="5910941" cy="1122563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3600"/>
          </a:p>
        </p:txBody>
      </p:sp>
      <p:sp>
        <p:nvSpPr>
          <p:cNvPr id="10" name="Flèche courbée vers le haut 9"/>
          <p:cNvSpPr/>
          <p:nvPr/>
        </p:nvSpPr>
        <p:spPr>
          <a:xfrm rot="10800000">
            <a:off x="3111251" y="1666015"/>
            <a:ext cx="5910941" cy="1122563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3600"/>
          </a:p>
        </p:txBody>
      </p:sp>
      <p:pic>
        <p:nvPicPr>
          <p:cNvPr id="8194" name="Picture 2" descr="https://lh6.googleusercontent.com/cRlBVbTcD_JwmeCJjErhn9o2aHKhepiUhvPBtHqSwEfze1AfVdK0PDOvsqXpFy94szqoPaPhixHaA-PYULn4LQIbY3x9zZhr2jJFnFMaBnlmtDyUcoc74wH2gLu40HqP3p4sUzvsX9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6279">
            <a:off x="449212" y="356742"/>
            <a:ext cx="2356302" cy="23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1907" y="133404"/>
            <a:ext cx="8047946" cy="984196"/>
          </a:xfrm>
        </p:spPr>
        <p:txBody>
          <a:bodyPr/>
          <a:lstStyle/>
          <a:p>
            <a:r>
              <a:rPr lang="fr-FR" dirty="0" smtClean="0"/>
              <a:t>Semaine type d’entrainement</a:t>
            </a:r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303739398"/>
              </p:ext>
            </p:extLst>
          </p:nvPr>
        </p:nvGraphicFramePr>
        <p:xfrm>
          <a:off x="-1360646" y="1117600"/>
          <a:ext cx="10509545" cy="545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archemin horizontal 7"/>
          <p:cNvSpPr/>
          <p:nvPr/>
        </p:nvSpPr>
        <p:spPr>
          <a:xfrm>
            <a:off x="6899184" y="1567328"/>
            <a:ext cx="4499429" cy="2902857"/>
          </a:xfrm>
          <a:prstGeom prst="horizontalScroll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 smtClean="0"/>
              <a:t>JEU LIBRE</a:t>
            </a:r>
            <a:endParaRPr lang="fr-FR" sz="4800" dirty="0"/>
          </a:p>
        </p:txBody>
      </p:sp>
      <p:pic>
        <p:nvPicPr>
          <p:cNvPr id="4098" name="Picture 2" descr="https://lh6.googleusercontent.com/jkPYyFpyKzwXqbbIUVy1Ya6yndfOIK_Af46zN2ux4kB2KXvpwf5cIhhEPik0v0K5f3iPqQNoKj7KpV2k3rgns19IEEslkaunwF02F4VotN59-Clz5nk-HFlZRpgvDvo_iBw5mV3uCW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26" y="4704514"/>
            <a:ext cx="2007054" cy="15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9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3819"/>
          </a:xfrm>
        </p:spPr>
        <p:txBody>
          <a:bodyPr/>
          <a:lstStyle/>
          <a:p>
            <a:pPr algn="ctr"/>
            <a:r>
              <a:rPr lang="fr-FR" dirty="0" smtClean="0"/>
              <a:t>Le contenu d’entrainement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293" y="2271282"/>
            <a:ext cx="8946541" cy="4195481"/>
          </a:xfrm>
        </p:spPr>
        <p:txBody>
          <a:bodyPr>
            <a:normAutofit/>
          </a:bodyPr>
          <a:lstStyle/>
          <a:p>
            <a:r>
              <a:rPr lang="fr-FR" sz="4400" dirty="0" smtClean="0"/>
              <a:t>Mise </a:t>
            </a:r>
            <a:r>
              <a:rPr lang="fr-FR" sz="4400" dirty="0"/>
              <a:t>en jeu </a:t>
            </a:r>
          </a:p>
          <a:p>
            <a:r>
              <a:rPr lang="fr-FR" sz="4400" dirty="0" smtClean="0"/>
              <a:t>Construction </a:t>
            </a:r>
            <a:r>
              <a:rPr lang="fr-FR" sz="4400" dirty="0"/>
              <a:t>du point </a:t>
            </a:r>
            <a:endParaRPr lang="fr-FR" sz="4400" dirty="0" smtClean="0"/>
          </a:p>
          <a:p>
            <a:r>
              <a:rPr lang="fr-FR" sz="4400" dirty="0" smtClean="0"/>
              <a:t>Attaque</a:t>
            </a:r>
            <a:r>
              <a:rPr lang="fr-FR" sz="4400" dirty="0"/>
              <a:t> </a:t>
            </a:r>
            <a:endParaRPr lang="fr-FR" sz="4400" dirty="0" smtClean="0"/>
          </a:p>
          <a:p>
            <a:r>
              <a:rPr lang="fr-FR" sz="4400" dirty="0" smtClean="0"/>
              <a:t>Défense/Contre-attaque</a:t>
            </a:r>
            <a:r>
              <a:rPr lang="fr-FR" sz="4400" dirty="0"/>
              <a:t> </a:t>
            </a:r>
            <a:endParaRPr lang="fr-FR" sz="3200" dirty="0"/>
          </a:p>
        </p:txBody>
      </p:sp>
      <p:pic>
        <p:nvPicPr>
          <p:cNvPr id="6146" name="Picture 2" descr="https://lh4.googleusercontent.com/1FjxK7WVRR95ifZkTb-eDLqlAdVlQ6v86j5yJaFRsEmi9yGPbRPj4s7S04mTyI4yJkXLuEij-ULnoi1B5W38R7_U8gE_vHLEW4Nla9HbXLspRTKw9-78dV08u2vMQnWyTmZGnAIyW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832" y="2271282"/>
            <a:ext cx="3864312" cy="237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2" y="109181"/>
            <a:ext cx="12162098" cy="70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0817" y="221644"/>
            <a:ext cx="9404723" cy="1400530"/>
          </a:xfrm>
        </p:spPr>
        <p:txBody>
          <a:bodyPr/>
          <a:lstStyle/>
          <a:p>
            <a:pPr algn="ctr"/>
            <a:r>
              <a:rPr lang="fr-FR" dirty="0" smtClean="0"/>
              <a:t>Les nouvelles actions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7880" y="1893905"/>
            <a:ext cx="3064830" cy="20814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Recrutement d’un préparateur physique</a:t>
            </a:r>
            <a:br>
              <a:rPr lang="fr-F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diplômé 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0764" y="1893905"/>
            <a:ext cx="3064830" cy="2081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RTCJ CLUB TOUR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71994" y="1853248"/>
            <a:ext cx="3064830" cy="20814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-Mise en place de 2 réunions parents/profs)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02/10/2020 </a:t>
            </a:r>
            <a:r>
              <a:rPr lang="fr-F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04/06/2021)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879" y="4429187"/>
            <a:ext cx="3064830" cy="20814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Création d’une charte d’entrainement </a:t>
            </a:r>
            <a:endParaRPr lang="fr-FR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2891" y="4476132"/>
            <a:ext cx="3064830" cy="20814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 Lettre à moi-même »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31271" y="4429187"/>
            <a:ext cx="3064830" cy="20814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Championnat interne par niveau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3609583" y="2686276"/>
            <a:ext cx="688357" cy="559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32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7569615" y="2705542"/>
            <a:ext cx="688357" cy="559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32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lèche droite 11"/>
          <p:cNvSpPr/>
          <p:nvPr/>
        </p:nvSpPr>
        <p:spPr>
          <a:xfrm rot="10800000">
            <a:off x="7555317" y="5185242"/>
            <a:ext cx="688357" cy="559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32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lèche droite 12"/>
          <p:cNvSpPr/>
          <p:nvPr/>
        </p:nvSpPr>
        <p:spPr>
          <a:xfrm rot="10800000">
            <a:off x="3597902" y="5237005"/>
            <a:ext cx="688357" cy="559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32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9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>
            <a:spLocks noGrp="1"/>
          </p:cNvSpPr>
          <p:nvPr>
            <p:ph type="title"/>
          </p:nvPr>
        </p:nvSpPr>
        <p:spPr>
          <a:xfrm>
            <a:off x="2040446" y="213128"/>
            <a:ext cx="8115588" cy="996040"/>
          </a:xfrm>
          <a:prstGeom prst="rect">
            <a:avLst/>
          </a:prstGeom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fr" sz="5400" dirty="0"/>
              <a:t>“</a:t>
            </a:r>
            <a:r>
              <a:rPr lang="fr" sz="5400" dirty="0" smtClean="0">
                <a:solidFill>
                  <a:srgbClr val="FFFF00"/>
                </a:solidFill>
              </a:rPr>
              <a:t>RTCJ</a:t>
            </a:r>
            <a:r>
              <a:rPr lang="fr" sz="5400" dirty="0" smtClean="0">
                <a:solidFill>
                  <a:schemeClr val="accent6"/>
                </a:solidFill>
              </a:rPr>
              <a:t> </a:t>
            </a:r>
            <a:r>
              <a:rPr lang="fr" sz="5400" dirty="0" smtClean="0">
                <a:solidFill>
                  <a:srgbClr val="FF9900"/>
                </a:solidFill>
              </a:rPr>
              <a:t>ATP/wta</a:t>
            </a:r>
            <a:r>
              <a:rPr lang="fr" sz="5400" dirty="0" smtClean="0">
                <a:solidFill>
                  <a:schemeClr val="accent6"/>
                </a:solidFill>
              </a:rPr>
              <a:t> </a:t>
            </a:r>
            <a:r>
              <a:rPr lang="fr" sz="5400" dirty="0" smtClean="0">
                <a:solidFill>
                  <a:srgbClr val="FF0000"/>
                </a:solidFill>
              </a:rPr>
              <a:t>TOUR</a:t>
            </a:r>
            <a:r>
              <a:rPr lang="fr" sz="5400" dirty="0"/>
              <a:t>”</a:t>
            </a:r>
            <a:endParaRPr sz="5400" dirty="0"/>
          </a:p>
        </p:txBody>
      </p:sp>
      <p:sp>
        <p:nvSpPr>
          <p:cNvPr id="279" name="Google Shape;279;p47"/>
          <p:cNvSpPr txBox="1">
            <a:spLocks noGrp="1"/>
          </p:cNvSpPr>
          <p:nvPr>
            <p:ph type="body" idx="1"/>
          </p:nvPr>
        </p:nvSpPr>
        <p:spPr>
          <a:xfrm>
            <a:off x="174811" y="1386046"/>
            <a:ext cx="11846859" cy="53558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fr" sz="4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OBJECTIF TOURNOIS (8 ans et +)</a:t>
            </a:r>
            <a:endParaRPr sz="4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fr" sz="3200" dirty="0" smtClean="0">
                <a:solidFill>
                  <a:srgbClr val="FFD966"/>
                </a:solidFill>
              </a:rPr>
              <a:t>Défaite </a:t>
            </a:r>
            <a:r>
              <a:rPr lang="fr" sz="3200" dirty="0">
                <a:solidFill>
                  <a:srgbClr val="FFD966"/>
                </a:solidFill>
              </a:rPr>
              <a:t>au premier tour = </a:t>
            </a:r>
            <a:r>
              <a:rPr lang="fr" sz="3200" b="1" dirty="0">
                <a:solidFill>
                  <a:srgbClr val="FFD966"/>
                </a:solidFill>
              </a:rPr>
              <a:t>10 points </a:t>
            </a:r>
            <a:r>
              <a:rPr lang="fr" sz="3200" dirty="0">
                <a:solidFill>
                  <a:srgbClr val="FFD966"/>
                </a:solidFill>
              </a:rPr>
              <a:t>(seulement si défaite</a:t>
            </a:r>
            <a:r>
              <a:rPr lang="fr" sz="3200" dirty="0" smtClean="0">
                <a:solidFill>
                  <a:srgbClr val="FFD966"/>
                </a:solidFill>
              </a:rPr>
              <a:t>)</a:t>
            </a:r>
            <a:br>
              <a:rPr lang="fr" sz="3200" dirty="0" smtClean="0">
                <a:solidFill>
                  <a:srgbClr val="FFD966"/>
                </a:solidFill>
              </a:rPr>
            </a:br>
            <a:r>
              <a:rPr lang="fr" sz="3200" dirty="0" smtClean="0">
                <a:solidFill>
                  <a:srgbClr val="FFD966"/>
                </a:solidFill>
              </a:rPr>
              <a:t>Victoire à classement inférieur  </a:t>
            </a:r>
            <a:r>
              <a:rPr lang="fr" sz="3200" dirty="0">
                <a:solidFill>
                  <a:srgbClr val="FFD966"/>
                </a:solidFill>
              </a:rPr>
              <a:t>= </a:t>
            </a:r>
            <a:r>
              <a:rPr lang="fr" sz="3200" b="1" dirty="0">
                <a:solidFill>
                  <a:srgbClr val="FFD966"/>
                </a:solidFill>
              </a:rPr>
              <a:t>30 points</a:t>
            </a:r>
            <a:r>
              <a:rPr lang="fr" sz="3200" dirty="0">
                <a:solidFill>
                  <a:srgbClr val="FFD966"/>
                </a:solidFill>
              </a:rPr>
              <a:t/>
            </a:r>
            <a:br>
              <a:rPr lang="fr" sz="3200" dirty="0">
                <a:solidFill>
                  <a:srgbClr val="FFD966"/>
                </a:solidFill>
              </a:rPr>
            </a:br>
            <a:r>
              <a:rPr lang="fr" sz="3200" dirty="0" smtClean="0">
                <a:solidFill>
                  <a:srgbClr val="FFD966"/>
                </a:solidFill>
              </a:rPr>
              <a:t>Victoire </a:t>
            </a:r>
            <a:r>
              <a:rPr lang="fr" sz="3200" dirty="0">
                <a:solidFill>
                  <a:srgbClr val="FFD966"/>
                </a:solidFill>
              </a:rPr>
              <a:t>à classement égal = </a:t>
            </a:r>
            <a:r>
              <a:rPr lang="fr" sz="3200" b="1" dirty="0">
                <a:solidFill>
                  <a:srgbClr val="FFD966"/>
                </a:solidFill>
              </a:rPr>
              <a:t>50 points</a:t>
            </a:r>
            <a:r>
              <a:rPr lang="fr" sz="3200" dirty="0">
                <a:solidFill>
                  <a:srgbClr val="FFD966"/>
                </a:solidFill>
              </a:rPr>
              <a:t/>
            </a:r>
            <a:br>
              <a:rPr lang="fr" sz="3200" dirty="0">
                <a:solidFill>
                  <a:srgbClr val="FFD966"/>
                </a:solidFill>
              </a:rPr>
            </a:br>
            <a:r>
              <a:rPr lang="fr" sz="3200" dirty="0">
                <a:solidFill>
                  <a:srgbClr val="FFD966"/>
                </a:solidFill>
              </a:rPr>
              <a:t>Victoire en perf 1 classement au dessus = </a:t>
            </a:r>
            <a:r>
              <a:rPr lang="fr" sz="3200" b="1" dirty="0">
                <a:solidFill>
                  <a:srgbClr val="FFD966"/>
                </a:solidFill>
              </a:rPr>
              <a:t>100 points </a:t>
            </a:r>
            <a:br>
              <a:rPr lang="fr" sz="3200" b="1" dirty="0">
                <a:solidFill>
                  <a:srgbClr val="FFD966"/>
                </a:solidFill>
              </a:rPr>
            </a:br>
            <a:r>
              <a:rPr lang="fr" sz="3200" dirty="0">
                <a:solidFill>
                  <a:srgbClr val="FFD966"/>
                </a:solidFill>
              </a:rPr>
              <a:t>Victoire en perf 2 = </a:t>
            </a:r>
            <a:r>
              <a:rPr lang="fr" sz="3200" b="1" dirty="0">
                <a:solidFill>
                  <a:srgbClr val="FFD966"/>
                </a:solidFill>
              </a:rPr>
              <a:t>150</a:t>
            </a:r>
            <a:r>
              <a:rPr lang="fr" sz="3200" dirty="0">
                <a:solidFill>
                  <a:srgbClr val="FFD966"/>
                </a:solidFill>
              </a:rPr>
              <a:t/>
            </a:r>
            <a:br>
              <a:rPr lang="fr" sz="3200" dirty="0">
                <a:solidFill>
                  <a:srgbClr val="FFD966"/>
                </a:solidFill>
              </a:rPr>
            </a:br>
            <a:r>
              <a:rPr lang="fr" sz="3200" dirty="0">
                <a:solidFill>
                  <a:srgbClr val="FFD966"/>
                </a:solidFill>
              </a:rPr>
              <a:t>Victoire en perf 3 = </a:t>
            </a:r>
            <a:r>
              <a:rPr lang="fr" sz="3200" b="1" dirty="0">
                <a:solidFill>
                  <a:srgbClr val="FFD966"/>
                </a:solidFill>
              </a:rPr>
              <a:t>200</a:t>
            </a:r>
            <a:r>
              <a:rPr lang="fr" sz="3200" dirty="0">
                <a:solidFill>
                  <a:srgbClr val="FFD966"/>
                </a:solidFill>
              </a:rPr>
              <a:t> etc etc…</a:t>
            </a:r>
            <a:endParaRPr sz="3200" dirty="0">
              <a:solidFill>
                <a:srgbClr val="FFD966"/>
              </a:solidFill>
            </a:endParaRPr>
          </a:p>
          <a:p>
            <a:pPr marL="0" indent="0" algn="ctr">
              <a:spcBef>
                <a:spcPts val="2133"/>
              </a:spcBef>
              <a:buNone/>
            </a:pPr>
            <a:r>
              <a:rPr lang="fr" sz="3200" dirty="0">
                <a:solidFill>
                  <a:srgbClr val="FFD966"/>
                </a:solidFill>
              </a:rPr>
              <a:t>Exemple: Romain (</a:t>
            </a:r>
            <a:r>
              <a:rPr lang="fr" sz="3200" dirty="0" smtClean="0">
                <a:solidFill>
                  <a:srgbClr val="FFD966"/>
                </a:solidFill>
              </a:rPr>
              <a:t>15/3) </a:t>
            </a:r>
            <a:r>
              <a:rPr lang="fr" sz="3200" dirty="0">
                <a:solidFill>
                  <a:srgbClr val="FFD966"/>
                </a:solidFill>
              </a:rPr>
              <a:t>gagne à </a:t>
            </a:r>
            <a:r>
              <a:rPr lang="fr" sz="3200" dirty="0" smtClean="0">
                <a:solidFill>
                  <a:srgbClr val="FFD966"/>
                </a:solidFill>
              </a:rPr>
              <a:t>15/4, 15/3, 15/2 </a:t>
            </a:r>
            <a:r>
              <a:rPr lang="fr" sz="3200" dirty="0">
                <a:solidFill>
                  <a:srgbClr val="FFD966"/>
                </a:solidFill>
              </a:rPr>
              <a:t>et perd à </a:t>
            </a:r>
            <a:r>
              <a:rPr lang="fr" sz="3200" dirty="0" smtClean="0">
                <a:solidFill>
                  <a:srgbClr val="FFD966"/>
                </a:solidFill>
              </a:rPr>
              <a:t>15/1 </a:t>
            </a:r>
            <a:r>
              <a:rPr lang="fr" sz="3200" dirty="0">
                <a:solidFill>
                  <a:srgbClr val="FFD966"/>
                </a:solidFill>
              </a:rPr>
              <a:t>= 180 </a:t>
            </a:r>
            <a:r>
              <a:rPr lang="fr" sz="3200" dirty="0" smtClean="0">
                <a:solidFill>
                  <a:srgbClr val="FFD966"/>
                </a:solidFill>
              </a:rPr>
              <a:t>points.</a:t>
            </a:r>
            <a:endParaRPr sz="3200" dirty="0">
              <a:solidFill>
                <a:srgbClr val="FFD966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2400" dirty="0">
              <a:solidFill>
                <a:srgbClr val="FFD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8"/>
          <p:cNvSpPr txBox="1"/>
          <p:nvPr/>
        </p:nvSpPr>
        <p:spPr>
          <a:xfrm>
            <a:off x="892841" y="1423401"/>
            <a:ext cx="10410800" cy="5006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36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Même concept que le classement ATP et WTA avec un top 100.</a:t>
            </a:r>
          </a:p>
          <a:p>
            <a:pPr algn="ctr"/>
            <a:endParaRPr lang="fr" sz="3600" dirty="0" smtClean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r" sz="36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Renouvellement </a:t>
            </a:r>
            <a:r>
              <a:rPr lang="fr" sz="36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classement tous les </a:t>
            </a:r>
            <a:r>
              <a:rPr lang="fr" sz="36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mois.</a:t>
            </a:r>
            <a:endParaRPr sz="36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f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sz="2933" dirty="0">
              <a:solidFill>
                <a:srgbClr val="FFFFFF"/>
              </a:solidFill>
            </a:endParaRPr>
          </a:p>
          <a:p>
            <a:pPr algn="ctr"/>
            <a:r>
              <a:rPr lang="fr" sz="5400" dirty="0" smtClean="0">
                <a:solidFill>
                  <a:srgbClr val="FFFF00"/>
                </a:solidFill>
              </a:rPr>
              <a:t>ÉMULATION</a:t>
            </a:r>
            <a:r>
              <a:rPr lang="fr" sz="5400" dirty="0">
                <a:solidFill>
                  <a:srgbClr val="FF0000"/>
                </a:solidFill>
              </a:rPr>
              <a:t>, </a:t>
            </a:r>
            <a:r>
              <a:rPr lang="fr" sz="5400" dirty="0">
                <a:solidFill>
                  <a:srgbClr val="FF9900"/>
                </a:solidFill>
              </a:rPr>
              <a:t>CONCURRENCE</a:t>
            </a:r>
            <a:r>
              <a:rPr lang="fr" sz="5400" dirty="0">
                <a:solidFill>
                  <a:srgbClr val="FF0000"/>
                </a:solidFill>
              </a:rPr>
              <a:t>, </a:t>
            </a:r>
            <a:r>
              <a:rPr lang="fr" sz="5400" dirty="0" smtClean="0">
                <a:solidFill>
                  <a:srgbClr val="C00000"/>
                </a:solidFill>
              </a:rPr>
              <a:t>PROGRÈS</a:t>
            </a:r>
            <a:r>
              <a:rPr lang="fr" sz="5400" dirty="0">
                <a:solidFill>
                  <a:srgbClr val="FF0000"/>
                </a:solidFill>
              </a:rPr>
              <a:t>.</a:t>
            </a:r>
            <a:r>
              <a:rPr lang="fr" sz="5400" dirty="0" smtClean="0">
                <a:solidFill>
                  <a:srgbClr val="FF0000"/>
                </a:solidFill>
              </a:rPr>
              <a:t> </a:t>
            </a:r>
            <a:endParaRPr sz="5400" dirty="0">
              <a:solidFill>
                <a:srgbClr val="93C47D"/>
              </a:solidFill>
            </a:endParaRPr>
          </a:p>
        </p:txBody>
      </p:sp>
      <p:sp>
        <p:nvSpPr>
          <p:cNvPr id="4" name="Google Shape;278;p47"/>
          <p:cNvSpPr txBox="1">
            <a:spLocks noGrp="1"/>
          </p:cNvSpPr>
          <p:nvPr>
            <p:ph type="title"/>
          </p:nvPr>
        </p:nvSpPr>
        <p:spPr>
          <a:xfrm>
            <a:off x="2142047" y="242156"/>
            <a:ext cx="7912388" cy="996040"/>
          </a:xfrm>
          <a:prstGeom prst="rect">
            <a:avLst/>
          </a:prstGeom>
          <a:ln w="28575" cap="flat" cmpd="sng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fr" sz="5400" dirty="0"/>
              <a:t>“</a:t>
            </a:r>
            <a:r>
              <a:rPr lang="fr" sz="5400" dirty="0" smtClean="0">
                <a:solidFill>
                  <a:srgbClr val="FFC000"/>
                </a:solidFill>
              </a:rPr>
              <a:t>RTCJ</a:t>
            </a:r>
            <a:r>
              <a:rPr lang="fr" sz="5400" dirty="0" smtClean="0">
                <a:solidFill>
                  <a:schemeClr val="accent6"/>
                </a:solidFill>
              </a:rPr>
              <a:t> </a:t>
            </a:r>
            <a:r>
              <a:rPr lang="fr" sz="5400" dirty="0" smtClean="0">
                <a:solidFill>
                  <a:srgbClr val="FFFF00"/>
                </a:solidFill>
              </a:rPr>
              <a:t>ATP/wta</a:t>
            </a:r>
            <a:r>
              <a:rPr lang="fr" sz="5400" dirty="0" smtClean="0">
                <a:solidFill>
                  <a:schemeClr val="accent6"/>
                </a:solidFill>
              </a:rPr>
              <a:t> </a:t>
            </a:r>
            <a:r>
              <a:rPr lang="fr" sz="5400" dirty="0" smtClean="0">
                <a:solidFill>
                  <a:srgbClr val="FF0000"/>
                </a:solidFill>
              </a:rPr>
              <a:t>TOUR</a:t>
            </a:r>
            <a:r>
              <a:rPr lang="fr" sz="5400" dirty="0"/>
              <a:t>”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1386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4437</TotalTime>
  <Words>415</Words>
  <Application>Microsoft Office PowerPoint</Application>
  <PresentationFormat>Grand écran</PresentationFormat>
  <Paragraphs>167</Paragraphs>
  <Slides>21</Slides>
  <Notes>2</Notes>
  <HiddenSlides>0</HiddenSlides>
  <MMClips>2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Microsoft JhengHei Light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Présentation PowerPoint</vt:lpstr>
      <vt:lpstr>Sommaire</vt:lpstr>
      <vt:lpstr>La cellule d’entrainement L’équipe pédagogique</vt:lpstr>
      <vt:lpstr>Semaine type d’entrainement</vt:lpstr>
      <vt:lpstr>Le contenu d’entrainement</vt:lpstr>
      <vt:lpstr>Présentation PowerPoint</vt:lpstr>
      <vt:lpstr>Les nouvelles actions</vt:lpstr>
      <vt:lpstr>“RTCJ ATP/wta TOUR”</vt:lpstr>
      <vt:lpstr>“RTCJ ATP/wta TOUR”</vt:lpstr>
      <vt:lpstr>Championnat interne</vt:lpstr>
      <vt:lpstr>Présentation PowerPoint</vt:lpstr>
      <vt:lpstr>Lettre à moi-même</vt:lpstr>
      <vt:lpstr>L’attitude pendant les matchs</vt:lpstr>
      <vt:lpstr>Charte de respect des objectifs</vt:lpstr>
      <vt:lpstr>Merci pour votre attention  Questions ? Remarques? </vt:lpstr>
      <vt:lpstr>Présentation PowerPoint</vt:lpstr>
      <vt:lpstr>Tutoriel pour les nouveaux (ou pas)</vt:lpstr>
      <vt:lpstr>Présentation PowerPoint</vt:lpstr>
      <vt:lpstr>Présentation PowerPoint</vt:lpstr>
      <vt:lpstr>Le niveau régional/national</vt:lpstr>
      <vt:lpstr>Les vertus de la compétition pour un enfant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charles causse</dc:creator>
  <cp:lastModifiedBy>charles causse</cp:lastModifiedBy>
  <cp:revision>31</cp:revision>
  <dcterms:created xsi:type="dcterms:W3CDTF">2019-10-08T19:32:25Z</dcterms:created>
  <dcterms:modified xsi:type="dcterms:W3CDTF">2020-11-30T15:01:34Z</dcterms:modified>
</cp:coreProperties>
</file>